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6" r:id="rId4"/>
    <p:sldId id="269" r:id="rId5"/>
    <p:sldId id="270" r:id="rId6"/>
    <p:sldId id="265" r:id="rId7"/>
    <p:sldId id="303" r:id="rId8"/>
    <p:sldId id="304" r:id="rId9"/>
    <p:sldId id="306" r:id="rId10"/>
    <p:sldId id="307" r:id="rId11"/>
    <p:sldId id="261" r:id="rId12"/>
    <p:sldId id="272" r:id="rId13"/>
    <p:sldId id="262" r:id="rId14"/>
    <p:sldId id="263" r:id="rId15"/>
    <p:sldId id="264" r:id="rId16"/>
    <p:sldId id="281" r:id="rId17"/>
    <p:sldId id="318" r:id="rId18"/>
    <p:sldId id="291" r:id="rId19"/>
    <p:sldId id="292" r:id="rId20"/>
    <p:sldId id="308" r:id="rId21"/>
    <p:sldId id="310" r:id="rId22"/>
    <p:sldId id="317" r:id="rId23"/>
    <p:sldId id="293" r:id="rId24"/>
    <p:sldId id="295" r:id="rId25"/>
    <p:sldId id="296" r:id="rId26"/>
    <p:sldId id="297" r:id="rId27"/>
    <p:sldId id="298" r:id="rId28"/>
    <p:sldId id="299" r:id="rId29"/>
    <p:sldId id="302" r:id="rId30"/>
    <p:sldId id="278" r:id="rId31"/>
    <p:sldId id="279" r:id="rId32"/>
    <p:sldId id="280" r:id="rId33"/>
    <p:sldId id="277" r:id="rId34"/>
    <p:sldId id="287" r:id="rId35"/>
    <p:sldId id="301" r:id="rId36"/>
    <p:sldId id="283" r:id="rId37"/>
    <p:sldId id="30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4664B-D7B3-436B-AC53-A70D594BE5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AU"/>
        </a:p>
      </dgm:t>
    </dgm:pt>
    <dgm:pt modelId="{230106DD-CF21-43B7-8883-2C880A8F42AE}">
      <dgm:prSet phldrT="[Text]" custT="1"/>
      <dgm:spPr/>
      <dgm:t>
        <a:bodyPr/>
        <a:lstStyle/>
        <a:p>
          <a:r>
            <a:rPr lang="en-AU" sz="3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Cập</a:t>
          </a:r>
          <a:r>
            <a:rPr lang="en-A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nhật</a:t>
          </a:r>
          <a:r>
            <a:rPr lang="en-A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tình</a:t>
          </a:r>
          <a:r>
            <a:rPr lang="en-A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en-A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dịch</a:t>
          </a:r>
          <a:r>
            <a:rPr lang="en-A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bệnh</a:t>
          </a:r>
          <a:endParaRPr lang="en-AU" sz="3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702D04-19A1-4EE9-ABFE-7E9A3C79A39D}" type="parTrans" cxnId="{BDCC1D2D-7DDD-4833-B99F-7F49C484A34B}">
      <dgm:prSet/>
      <dgm:spPr/>
      <dgm:t>
        <a:bodyPr/>
        <a:lstStyle/>
        <a:p>
          <a:endParaRPr lang="en-AU"/>
        </a:p>
      </dgm:t>
    </dgm:pt>
    <dgm:pt modelId="{D5780A79-B738-4A00-B60D-EBDD3BE12D4E}" type="sibTrans" cxnId="{BDCC1D2D-7DDD-4833-B99F-7F49C484A34B}">
      <dgm:prSet/>
      <dgm:spPr/>
      <dgm:t>
        <a:bodyPr/>
        <a:lstStyle/>
        <a:p>
          <a:endParaRPr lang="en-AU" sz="36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40A4CA-DB91-41E7-B9C1-394E26A38E82}">
      <dgm:prSet phldrT="[Text]" custT="1"/>
      <dgm:spPr/>
      <dgm:t>
        <a:bodyPr/>
        <a:lstStyle/>
        <a:p>
          <a:r>
            <a:rPr lang="en-AU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Một số đặc điểm của nCoV</a:t>
          </a:r>
          <a:endParaRPr lang="en-AU" sz="3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C57DA6-5272-4406-8E90-E834EE24EAFF}" type="parTrans" cxnId="{9D7FDDEA-E290-4761-9CCD-C44A5993B2E6}">
      <dgm:prSet/>
      <dgm:spPr/>
      <dgm:t>
        <a:bodyPr/>
        <a:lstStyle/>
        <a:p>
          <a:endParaRPr lang="en-AU"/>
        </a:p>
      </dgm:t>
    </dgm:pt>
    <dgm:pt modelId="{6F33C64C-6B45-4433-92D4-04DB775F7AE9}" type="sibTrans" cxnId="{9D7FDDEA-E290-4761-9CCD-C44A5993B2E6}">
      <dgm:prSet/>
      <dgm:spPr/>
      <dgm:t>
        <a:bodyPr/>
        <a:lstStyle/>
        <a:p>
          <a:endParaRPr lang="en-AU"/>
        </a:p>
      </dgm:t>
    </dgm:pt>
    <dgm:pt modelId="{36B86ACD-1487-46A7-ADE8-2727926204D5}">
      <dgm:prSet phldrT="[Text]" custT="1"/>
      <dgm:spPr/>
      <dgm:t>
        <a:bodyPr/>
        <a:lstStyle/>
        <a:p>
          <a:r>
            <a:rPr lang="en-AU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Khuyến cáo phòng chống</a:t>
          </a:r>
          <a:endParaRPr lang="en-AU" sz="3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5844F1-F3E1-4F69-8813-813EF126D55E}" type="parTrans" cxnId="{5EE0317D-C719-4BFB-826C-9F9F9CFFEB24}">
      <dgm:prSet/>
      <dgm:spPr/>
      <dgm:t>
        <a:bodyPr/>
        <a:lstStyle/>
        <a:p>
          <a:endParaRPr lang="en-AU"/>
        </a:p>
      </dgm:t>
    </dgm:pt>
    <dgm:pt modelId="{16D1004B-9211-4388-AD2F-4A73EAA6185D}" type="sibTrans" cxnId="{5EE0317D-C719-4BFB-826C-9F9F9CFFEB24}">
      <dgm:prSet/>
      <dgm:spPr/>
      <dgm:t>
        <a:bodyPr/>
        <a:lstStyle/>
        <a:p>
          <a:endParaRPr lang="en-AU"/>
        </a:p>
      </dgm:t>
    </dgm:pt>
    <dgm:pt modelId="{6CF158A0-96CB-4B21-B383-175DE2482446}" type="pres">
      <dgm:prSet presAssocID="{48B4664B-D7B3-436B-AC53-A70D594BE5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AU"/>
        </a:p>
      </dgm:t>
    </dgm:pt>
    <dgm:pt modelId="{C19CABD3-EAFC-426D-A864-21B075B819AB}" type="pres">
      <dgm:prSet presAssocID="{48B4664B-D7B3-436B-AC53-A70D594BE51B}" presName="Name1" presStyleCnt="0"/>
      <dgm:spPr/>
    </dgm:pt>
    <dgm:pt modelId="{008F3080-7DCD-4831-90A3-A6CDFEC77D31}" type="pres">
      <dgm:prSet presAssocID="{48B4664B-D7B3-436B-AC53-A70D594BE51B}" presName="cycle" presStyleCnt="0"/>
      <dgm:spPr/>
    </dgm:pt>
    <dgm:pt modelId="{446573AC-9D9B-42F6-A88D-0B7822CC4C0C}" type="pres">
      <dgm:prSet presAssocID="{48B4664B-D7B3-436B-AC53-A70D594BE51B}" presName="srcNode" presStyleLbl="node1" presStyleIdx="0" presStyleCnt="3"/>
      <dgm:spPr/>
    </dgm:pt>
    <dgm:pt modelId="{288F0247-B4D6-464D-A3DC-C165193508ED}" type="pres">
      <dgm:prSet presAssocID="{48B4664B-D7B3-436B-AC53-A70D594BE51B}" presName="conn" presStyleLbl="parChTrans1D2" presStyleIdx="0" presStyleCnt="1"/>
      <dgm:spPr/>
      <dgm:t>
        <a:bodyPr/>
        <a:lstStyle/>
        <a:p>
          <a:endParaRPr lang="en-AU"/>
        </a:p>
      </dgm:t>
    </dgm:pt>
    <dgm:pt modelId="{52C08794-55E9-4076-B8A5-803915B3295B}" type="pres">
      <dgm:prSet presAssocID="{48B4664B-D7B3-436B-AC53-A70D594BE51B}" presName="extraNode" presStyleLbl="node1" presStyleIdx="0" presStyleCnt="3"/>
      <dgm:spPr/>
    </dgm:pt>
    <dgm:pt modelId="{E5D8AF1F-DC43-4ED5-B0E3-B6952E2849FC}" type="pres">
      <dgm:prSet presAssocID="{48B4664B-D7B3-436B-AC53-A70D594BE51B}" presName="dstNode" presStyleLbl="node1" presStyleIdx="0" presStyleCnt="3"/>
      <dgm:spPr/>
    </dgm:pt>
    <dgm:pt modelId="{5535DF66-106F-45C0-9E27-2F18A27E7622}" type="pres">
      <dgm:prSet presAssocID="{230106DD-CF21-43B7-8883-2C880A8F42A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CA4FA21-C8C5-499F-AFAC-3673847EB40E}" type="pres">
      <dgm:prSet presAssocID="{230106DD-CF21-43B7-8883-2C880A8F42AE}" presName="accent_1" presStyleCnt="0"/>
      <dgm:spPr/>
    </dgm:pt>
    <dgm:pt modelId="{07A1B67F-D189-412A-A127-24B89FC9671D}" type="pres">
      <dgm:prSet presAssocID="{230106DD-CF21-43B7-8883-2C880A8F42AE}" presName="accentRepeatNode" presStyleLbl="solidFgAcc1" presStyleIdx="0" presStyleCnt="3"/>
      <dgm:spPr/>
    </dgm:pt>
    <dgm:pt modelId="{14EAA9F9-54E5-40C3-815D-B86DA44D05C8}" type="pres">
      <dgm:prSet presAssocID="{6440A4CA-DB91-41E7-B9C1-394E26A38E8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C5ECB16-6E05-4025-91CE-C26A862F258C}" type="pres">
      <dgm:prSet presAssocID="{6440A4CA-DB91-41E7-B9C1-394E26A38E82}" presName="accent_2" presStyleCnt="0"/>
      <dgm:spPr/>
    </dgm:pt>
    <dgm:pt modelId="{6FC4D344-3F94-4902-A9A8-574204E5CF03}" type="pres">
      <dgm:prSet presAssocID="{6440A4CA-DB91-41E7-B9C1-394E26A38E82}" presName="accentRepeatNode" presStyleLbl="solidFgAcc1" presStyleIdx="1" presStyleCnt="3"/>
      <dgm:spPr/>
    </dgm:pt>
    <dgm:pt modelId="{EE46C990-F0FA-4A62-8EE5-B25F41FE6471}" type="pres">
      <dgm:prSet presAssocID="{36B86ACD-1487-46A7-ADE8-2727926204D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94055F7-20A8-45C4-91B5-135E8DB089A4}" type="pres">
      <dgm:prSet presAssocID="{36B86ACD-1487-46A7-ADE8-2727926204D5}" presName="accent_3" presStyleCnt="0"/>
      <dgm:spPr/>
    </dgm:pt>
    <dgm:pt modelId="{6D35CA8F-8C12-4814-89E8-576A352C62B9}" type="pres">
      <dgm:prSet presAssocID="{36B86ACD-1487-46A7-ADE8-2727926204D5}" presName="accentRepeatNode" presStyleLbl="solidFgAcc1" presStyleIdx="2" presStyleCnt="3"/>
      <dgm:spPr/>
    </dgm:pt>
  </dgm:ptLst>
  <dgm:cxnLst>
    <dgm:cxn modelId="{ED07C879-00A2-4F43-87F0-4B486C540102}" type="presOf" srcId="{48B4664B-D7B3-436B-AC53-A70D594BE51B}" destId="{6CF158A0-96CB-4B21-B383-175DE2482446}" srcOrd="0" destOrd="0" presId="urn:microsoft.com/office/officeart/2008/layout/VerticalCurvedList"/>
    <dgm:cxn modelId="{14BFED60-82BA-4C35-83F2-1854987D13DE}" type="presOf" srcId="{36B86ACD-1487-46A7-ADE8-2727926204D5}" destId="{EE46C990-F0FA-4A62-8EE5-B25F41FE6471}" srcOrd="0" destOrd="0" presId="urn:microsoft.com/office/officeart/2008/layout/VerticalCurvedList"/>
    <dgm:cxn modelId="{BDCC1D2D-7DDD-4833-B99F-7F49C484A34B}" srcId="{48B4664B-D7B3-436B-AC53-A70D594BE51B}" destId="{230106DD-CF21-43B7-8883-2C880A8F42AE}" srcOrd="0" destOrd="0" parTransId="{60702D04-19A1-4EE9-ABFE-7E9A3C79A39D}" sibTransId="{D5780A79-B738-4A00-B60D-EBDD3BE12D4E}"/>
    <dgm:cxn modelId="{3196CC8B-9F46-402F-A222-94EFBB1DD9BB}" type="presOf" srcId="{D5780A79-B738-4A00-B60D-EBDD3BE12D4E}" destId="{288F0247-B4D6-464D-A3DC-C165193508ED}" srcOrd="0" destOrd="0" presId="urn:microsoft.com/office/officeart/2008/layout/VerticalCurvedList"/>
    <dgm:cxn modelId="{9D7FDDEA-E290-4761-9CCD-C44A5993B2E6}" srcId="{48B4664B-D7B3-436B-AC53-A70D594BE51B}" destId="{6440A4CA-DB91-41E7-B9C1-394E26A38E82}" srcOrd="1" destOrd="0" parTransId="{A1C57DA6-5272-4406-8E90-E834EE24EAFF}" sibTransId="{6F33C64C-6B45-4433-92D4-04DB775F7AE9}"/>
    <dgm:cxn modelId="{B88C438C-02EB-4CAE-B4DA-745359EFC7FE}" type="presOf" srcId="{6440A4CA-DB91-41E7-B9C1-394E26A38E82}" destId="{14EAA9F9-54E5-40C3-815D-B86DA44D05C8}" srcOrd="0" destOrd="0" presId="urn:microsoft.com/office/officeart/2008/layout/VerticalCurvedList"/>
    <dgm:cxn modelId="{7A114EF5-7068-43C7-B78A-804D962D9C17}" type="presOf" srcId="{230106DD-CF21-43B7-8883-2C880A8F42AE}" destId="{5535DF66-106F-45C0-9E27-2F18A27E7622}" srcOrd="0" destOrd="0" presId="urn:microsoft.com/office/officeart/2008/layout/VerticalCurvedList"/>
    <dgm:cxn modelId="{5EE0317D-C719-4BFB-826C-9F9F9CFFEB24}" srcId="{48B4664B-D7B3-436B-AC53-A70D594BE51B}" destId="{36B86ACD-1487-46A7-ADE8-2727926204D5}" srcOrd="2" destOrd="0" parTransId="{C85844F1-F3E1-4F69-8813-813EF126D55E}" sibTransId="{16D1004B-9211-4388-AD2F-4A73EAA6185D}"/>
    <dgm:cxn modelId="{A6E6CC94-61DB-4B2A-9B18-F3AA6123F0A5}" type="presParOf" srcId="{6CF158A0-96CB-4B21-B383-175DE2482446}" destId="{C19CABD3-EAFC-426D-A864-21B075B819AB}" srcOrd="0" destOrd="0" presId="urn:microsoft.com/office/officeart/2008/layout/VerticalCurvedList"/>
    <dgm:cxn modelId="{3CDA06E9-7D68-4E88-80CD-44BBC862A216}" type="presParOf" srcId="{C19CABD3-EAFC-426D-A864-21B075B819AB}" destId="{008F3080-7DCD-4831-90A3-A6CDFEC77D31}" srcOrd="0" destOrd="0" presId="urn:microsoft.com/office/officeart/2008/layout/VerticalCurvedList"/>
    <dgm:cxn modelId="{C2BAB94D-147B-469C-884F-CCF35DC13402}" type="presParOf" srcId="{008F3080-7DCD-4831-90A3-A6CDFEC77D31}" destId="{446573AC-9D9B-42F6-A88D-0B7822CC4C0C}" srcOrd="0" destOrd="0" presId="urn:microsoft.com/office/officeart/2008/layout/VerticalCurvedList"/>
    <dgm:cxn modelId="{DC34A341-4632-49F5-80F7-AE3D50373864}" type="presParOf" srcId="{008F3080-7DCD-4831-90A3-A6CDFEC77D31}" destId="{288F0247-B4D6-464D-A3DC-C165193508ED}" srcOrd="1" destOrd="0" presId="urn:microsoft.com/office/officeart/2008/layout/VerticalCurvedList"/>
    <dgm:cxn modelId="{4B7486A9-FECC-421C-AD41-1A420C3F3E42}" type="presParOf" srcId="{008F3080-7DCD-4831-90A3-A6CDFEC77D31}" destId="{52C08794-55E9-4076-B8A5-803915B3295B}" srcOrd="2" destOrd="0" presId="urn:microsoft.com/office/officeart/2008/layout/VerticalCurvedList"/>
    <dgm:cxn modelId="{7C70692B-B4E8-41BD-827C-2FC9C3832467}" type="presParOf" srcId="{008F3080-7DCD-4831-90A3-A6CDFEC77D31}" destId="{E5D8AF1F-DC43-4ED5-B0E3-B6952E2849FC}" srcOrd="3" destOrd="0" presId="urn:microsoft.com/office/officeart/2008/layout/VerticalCurvedList"/>
    <dgm:cxn modelId="{55097A1A-BF03-4F05-B67A-1F38E4D87379}" type="presParOf" srcId="{C19CABD3-EAFC-426D-A864-21B075B819AB}" destId="{5535DF66-106F-45C0-9E27-2F18A27E7622}" srcOrd="1" destOrd="0" presId="urn:microsoft.com/office/officeart/2008/layout/VerticalCurvedList"/>
    <dgm:cxn modelId="{71A3266F-A74C-4FC3-A1BC-022E658FFAAF}" type="presParOf" srcId="{C19CABD3-EAFC-426D-A864-21B075B819AB}" destId="{6CA4FA21-C8C5-499F-AFAC-3673847EB40E}" srcOrd="2" destOrd="0" presId="urn:microsoft.com/office/officeart/2008/layout/VerticalCurvedList"/>
    <dgm:cxn modelId="{425A53C5-0307-48E0-AE33-5149BD86C0C3}" type="presParOf" srcId="{6CA4FA21-C8C5-499F-AFAC-3673847EB40E}" destId="{07A1B67F-D189-412A-A127-24B89FC9671D}" srcOrd="0" destOrd="0" presId="urn:microsoft.com/office/officeart/2008/layout/VerticalCurvedList"/>
    <dgm:cxn modelId="{39166C3C-93F6-428D-997E-E2619CF69DDC}" type="presParOf" srcId="{C19CABD3-EAFC-426D-A864-21B075B819AB}" destId="{14EAA9F9-54E5-40C3-815D-B86DA44D05C8}" srcOrd="3" destOrd="0" presId="urn:microsoft.com/office/officeart/2008/layout/VerticalCurvedList"/>
    <dgm:cxn modelId="{7C3BD347-2AEC-4BB2-B434-B8D188B6931E}" type="presParOf" srcId="{C19CABD3-EAFC-426D-A864-21B075B819AB}" destId="{1C5ECB16-6E05-4025-91CE-C26A862F258C}" srcOrd="4" destOrd="0" presId="urn:microsoft.com/office/officeart/2008/layout/VerticalCurvedList"/>
    <dgm:cxn modelId="{F8A252EF-6946-48D7-BC0B-A7B31B3CE165}" type="presParOf" srcId="{1C5ECB16-6E05-4025-91CE-C26A862F258C}" destId="{6FC4D344-3F94-4902-A9A8-574204E5CF03}" srcOrd="0" destOrd="0" presId="urn:microsoft.com/office/officeart/2008/layout/VerticalCurvedList"/>
    <dgm:cxn modelId="{0527D073-3E31-4D9E-8404-9212FE35DB02}" type="presParOf" srcId="{C19CABD3-EAFC-426D-A864-21B075B819AB}" destId="{EE46C990-F0FA-4A62-8EE5-B25F41FE6471}" srcOrd="5" destOrd="0" presId="urn:microsoft.com/office/officeart/2008/layout/VerticalCurvedList"/>
    <dgm:cxn modelId="{D04AA51A-F0B4-4A39-A571-4437E967F636}" type="presParOf" srcId="{C19CABD3-EAFC-426D-A864-21B075B819AB}" destId="{694055F7-20A8-45C4-91B5-135E8DB089A4}" srcOrd="6" destOrd="0" presId="urn:microsoft.com/office/officeart/2008/layout/VerticalCurvedList"/>
    <dgm:cxn modelId="{2AAF8168-3130-4512-AB11-86D4B00D5994}" type="presParOf" srcId="{694055F7-20A8-45C4-91B5-135E8DB089A4}" destId="{6D35CA8F-8C12-4814-89E8-576A352C62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F0247-B4D6-464D-A3DC-C165193508ED}">
      <dsp:nvSpPr>
        <dsp:cNvPr id="0" name=""/>
        <dsp:cNvSpPr/>
      </dsp:nvSpPr>
      <dsp:spPr>
        <a:xfrm>
          <a:off x="-5116967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5DF66-106F-45C0-9E27-2F18A27E7622}">
      <dsp:nvSpPr>
        <dsp:cNvPr id="0" name=""/>
        <dsp:cNvSpPr/>
      </dsp:nvSpPr>
      <dsp:spPr>
        <a:xfrm>
          <a:off x="628203" y="452596"/>
          <a:ext cx="7538938" cy="905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97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Cập</a:t>
          </a:r>
          <a:r>
            <a:rPr lang="en-A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nhật</a:t>
          </a:r>
          <a:r>
            <a:rPr lang="en-A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tình</a:t>
          </a:r>
          <a:r>
            <a:rPr lang="en-A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en-A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dịch</a:t>
          </a:r>
          <a:r>
            <a:rPr lang="en-A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AU" sz="3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bệnh</a:t>
          </a:r>
          <a:endParaRPr lang="en-AU" sz="3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8203" y="452596"/>
        <a:ext cx="7538938" cy="905192"/>
      </dsp:txXfrm>
    </dsp:sp>
    <dsp:sp modelId="{07A1B67F-D189-412A-A127-24B89FC9671D}">
      <dsp:nvSpPr>
        <dsp:cNvPr id="0" name=""/>
        <dsp:cNvSpPr/>
      </dsp:nvSpPr>
      <dsp:spPr>
        <a:xfrm>
          <a:off x="62458" y="339447"/>
          <a:ext cx="1131490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AA9F9-54E5-40C3-815D-B86DA44D05C8}">
      <dsp:nvSpPr>
        <dsp:cNvPr id="0" name=""/>
        <dsp:cNvSpPr/>
      </dsp:nvSpPr>
      <dsp:spPr>
        <a:xfrm>
          <a:off x="957241" y="1810385"/>
          <a:ext cx="7209900" cy="905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97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b="1" kern="12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Một số đặc điểm của nCoV</a:t>
          </a:r>
          <a:endParaRPr lang="en-AU" sz="3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7241" y="1810385"/>
        <a:ext cx="7209900" cy="905192"/>
      </dsp:txXfrm>
    </dsp:sp>
    <dsp:sp modelId="{6FC4D344-3F94-4902-A9A8-574204E5CF03}">
      <dsp:nvSpPr>
        <dsp:cNvPr id="0" name=""/>
        <dsp:cNvSpPr/>
      </dsp:nvSpPr>
      <dsp:spPr>
        <a:xfrm>
          <a:off x="391495" y="1697236"/>
          <a:ext cx="1131490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C990-F0FA-4A62-8EE5-B25F41FE6471}">
      <dsp:nvSpPr>
        <dsp:cNvPr id="0" name=""/>
        <dsp:cNvSpPr/>
      </dsp:nvSpPr>
      <dsp:spPr>
        <a:xfrm>
          <a:off x="628203" y="3168174"/>
          <a:ext cx="7538938" cy="905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97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b="1" kern="12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Khuyến cáo phòng chống</a:t>
          </a:r>
          <a:endParaRPr lang="en-AU" sz="3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8203" y="3168174"/>
        <a:ext cx="7538938" cy="905192"/>
      </dsp:txXfrm>
    </dsp:sp>
    <dsp:sp modelId="{6D35CA8F-8C12-4814-89E8-576A352C62B9}">
      <dsp:nvSpPr>
        <dsp:cNvPr id="0" name=""/>
        <dsp:cNvSpPr/>
      </dsp:nvSpPr>
      <dsp:spPr>
        <a:xfrm>
          <a:off x="62458" y="3055025"/>
          <a:ext cx="1131490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5FE42-3D5A-411C-9DDA-DC4E65585F81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762CC-D5B0-4025-97AB-56E83B7763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2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762CC-D5B0-4025-97AB-56E83B77638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940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961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184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49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988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181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854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303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269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784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5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081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F9A92-C233-477D-8959-88C84341F1EB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38CCC-9F1D-4230-9845-60FEABB17B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39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26" y="1556792"/>
            <a:ext cx="8794054" cy="2952328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CẬP NHẬT TÌNH HÌNH BỆNH VIÊM ĐƯỜNG HÔ HẤP CẤP TÍNH DO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&amp; CÁC KHUYẾN CÁO PHÒNG CHỐNG</a:t>
            </a:r>
            <a:endParaRPr lang="en-A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7376864" cy="1008112"/>
          </a:xfrm>
        </p:spPr>
        <p:txBody>
          <a:bodyPr>
            <a:normAutofit fontScale="85000" lnSpcReduction="10000"/>
          </a:bodyPr>
          <a:lstStyle/>
          <a:p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Ths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Huyên</a:t>
            </a:r>
            <a:endParaRPr lang="en-A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Y,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A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40960" cy="1196605"/>
          </a:xfrm>
        </p:spPr>
        <p:txBody>
          <a:bodyPr>
            <a:normAutofit/>
          </a:bodyPr>
          <a:lstStyle/>
          <a:p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TH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đang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được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dõi</a:t>
            </a:r>
            <a:endParaRPr lang="en-AU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A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A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A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A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2003, 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01/02/2020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Tir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H’leo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A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A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9" y="1052736"/>
            <a:ext cx="7992888" cy="561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16632"/>
            <a:ext cx="903649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A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AU" sz="3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C7FA5C3-7B9E-47A2-ADF2-0989D1E0544A}"/>
              </a:ext>
            </a:extLst>
          </p:cNvPr>
          <p:cNvSpPr txBox="1">
            <a:spLocks/>
          </p:cNvSpPr>
          <p:nvPr/>
        </p:nvSpPr>
        <p:spPr>
          <a:xfrm>
            <a:off x="168275" y="838200"/>
            <a:ext cx="2743200" cy="63976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775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gọi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568EE32-765F-4844-85BF-760B0D9ED7D0}"/>
              </a:ext>
            </a:extLst>
          </p:cNvPr>
          <p:cNvSpPr txBox="1">
            <a:spLocks/>
          </p:cNvSpPr>
          <p:nvPr/>
        </p:nvSpPr>
        <p:spPr>
          <a:xfrm>
            <a:off x="310323" y="2420888"/>
            <a:ext cx="8448675" cy="117316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200" dirty="0"/>
              <a:t>The 2019 Novel Coronavirus, or 2019-nCoV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FDF7235-CEF2-4CEA-8A27-AC6A736A6C0D}"/>
              </a:ext>
            </a:extLst>
          </p:cNvPr>
          <p:cNvSpPr txBox="1">
            <a:spLocks/>
          </p:cNvSpPr>
          <p:nvPr/>
        </p:nvSpPr>
        <p:spPr>
          <a:xfrm>
            <a:off x="2894013" y="512763"/>
            <a:ext cx="2630487" cy="117316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1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2019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n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CoV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Arial" panose="020B0604020202020204" pitchFamily="34" charset="0"/>
            </a:endParaRPr>
          </a:p>
        </p:txBody>
      </p:sp>
      <p:pic>
        <p:nvPicPr>
          <p:cNvPr id="122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459451"/>
            <a:ext cx="80422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513522" y="4638428"/>
            <a:ext cx="80422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</a:rPr>
              <a:t>Novel Coronavirus (2019-nCoV)</a:t>
            </a:r>
            <a:r>
              <a:rPr lang="en-US" altLang="en-US" b="1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2295" name="Picture 3" descr="D:\2019-nCoV-CDC-233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69900"/>
            <a:ext cx="22860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CA82B72-6FE4-47DD-B6F7-2036D29A1533}"/>
              </a:ext>
            </a:extLst>
          </p:cNvPr>
          <p:cNvSpPr txBox="1">
            <a:spLocks/>
          </p:cNvSpPr>
          <p:nvPr/>
        </p:nvSpPr>
        <p:spPr>
          <a:xfrm>
            <a:off x="314325" y="1477963"/>
            <a:ext cx="5194300" cy="117316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200" dirty="0"/>
              <a:t>2019 New Coronavirus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98" y="5517232"/>
            <a:ext cx="8356601" cy="861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WHO - </a:t>
            </a:r>
            <a:r>
              <a:rPr lang="en-AU" sz="2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corona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"Covid-19"</a:t>
            </a:r>
          </a:p>
        </p:txBody>
      </p:sp>
    </p:spTree>
    <p:extLst>
      <p:ext uri="{BB962C8B-B14F-4D97-AF65-F5344CB8AC3E}">
        <p14:creationId xmlns:p14="http://schemas.microsoft.com/office/powerpoint/2010/main" val="534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629400"/>
            <a:ext cx="82296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ea typeface="ＭＳ Ｐゴシック" pitchFamily="34" charset="-128"/>
              </a:rPr>
              <a:t>nCoV</a:t>
            </a:r>
            <a:r>
              <a:rPr lang="vi-VN" smtClean="0">
                <a:ea typeface="ＭＳ Ｐゴシック" pitchFamily="34" charset="-128"/>
              </a:rPr>
              <a:t> </a:t>
            </a:r>
            <a:r>
              <a:rPr lang="vi-VN" sz="2000" smtClean="0">
                <a:ea typeface="ＭＳ Ｐゴシック" pitchFamily="34" charset="-128"/>
              </a:rPr>
              <a:t>(+</a:t>
            </a:r>
            <a:r>
              <a:rPr lang="en-US" sz="2000" smtClean="0">
                <a:ea typeface="ＭＳ Ｐゴシック" pitchFamily="34" charset="-128"/>
              </a:rPr>
              <a:t> S (Spike glycoprotein) + N (Nucleocapsid </a:t>
            </a:r>
            <a:r>
              <a:rPr lang="vi-VN" sz="2000" smtClean="0">
                <a:ea typeface="ＭＳ Ｐゴシック" pitchFamily="34" charset="-128"/>
              </a:rPr>
              <a:t/>
            </a:r>
            <a:br>
              <a:rPr lang="vi-VN" sz="2000" smtClean="0">
                <a:ea typeface="ＭＳ Ｐゴシック" pitchFamily="34" charset="-128"/>
              </a:rPr>
            </a:br>
            <a:r>
              <a:rPr lang="vi-VN" sz="2000" smtClean="0">
                <a:ea typeface="ＭＳ Ｐゴシック" pitchFamily="34" charset="-128"/>
              </a:rPr>
              <a:t> </a:t>
            </a:r>
            <a:r>
              <a:rPr lang="en-US" sz="2000" smtClean="0">
                <a:ea typeface="ＭＳ Ｐゴシック" pitchFamily="34" charset="-128"/>
              </a:rPr>
              <a:t>+ M (Membrane glycoprotein)	   + E (Small envelope glycoprotein)</a:t>
            </a:r>
            <a:r>
              <a:rPr lang="en-US" smtClean="0">
                <a:ea typeface="ＭＳ Ｐゴシック" pitchFamily="34" charset="-128"/>
              </a:rPr>
              <a:t>	</a:t>
            </a:r>
            <a:br>
              <a:rPr lang="en-US" smtClean="0">
                <a:ea typeface="ＭＳ Ｐゴシック" pitchFamily="34" charset="-128"/>
              </a:rPr>
            </a:br>
            <a:r>
              <a:rPr lang="en-US" sz="1100" smtClean="0">
                <a:ea typeface="ＭＳ Ｐゴシック" pitchFamily="34" charset="-128"/>
              </a:rPr>
              <a:t>+ M (Membrane glycoprotein)	   + E (Small envelope glycoprotein)</a:t>
            </a:r>
            <a:r>
              <a:rPr lang="en-US" smtClean="0">
                <a:ea typeface="ＭＳ Ｐゴシック" pitchFamily="34" charset="-128"/>
              </a:rPr>
              <a:t>	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2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116632"/>
            <a:ext cx="357227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err="1" smtClean="0">
                <a:solidFill>
                  <a:srgbClr val="FF0000"/>
                </a:solidFill>
              </a:rPr>
              <a:t>Hình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ảnh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err="1" smtClean="0">
                <a:solidFill>
                  <a:srgbClr val="FF0000"/>
                </a:solidFill>
              </a:rPr>
              <a:t>nCoV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33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SARS_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" y="35681"/>
            <a:ext cx="9144000" cy="647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359" y="2708920"/>
            <a:ext cx="1601313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endParaRPr lang="en-A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6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/>
          <p:cNvSpPr>
            <a:spLocks noGrp="1"/>
          </p:cNvSpPr>
          <p:nvPr>
            <p:ph type="title"/>
          </p:nvPr>
        </p:nvSpPr>
        <p:spPr>
          <a:xfrm>
            <a:off x="395536" y="153724"/>
            <a:ext cx="8229600" cy="1187044"/>
          </a:xfrm>
        </p:spPr>
        <p:txBody>
          <a:bodyPr>
            <a:normAutofit/>
          </a:bodyPr>
          <a:lstStyle/>
          <a:p>
            <a:r>
              <a:rPr lang="en-US" alt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Virut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Corona</a:t>
            </a:r>
          </a:p>
        </p:txBody>
      </p:sp>
      <p:sp>
        <p:nvSpPr>
          <p:cNvPr id="6147" name="Content Placeholder 5"/>
          <p:cNvSpPr>
            <a:spLocks noGrp="1"/>
          </p:cNvSpPr>
          <p:nvPr>
            <p:ph idx="1"/>
          </p:nvPr>
        </p:nvSpPr>
        <p:spPr>
          <a:xfrm>
            <a:off x="179513" y="1628800"/>
            <a:ext cx="8784975" cy="4683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457200" lvl="1" indent="0">
              <a:buNone/>
            </a:pP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(SARS-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CoV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457200" lvl="1" indent="0">
              <a:buNone/>
            </a:pP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(MERS-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CoV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457200" lvl="1" indent="0">
              <a:buNone/>
            </a:pP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vắc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D1072FF-EC79-4068-ABCE-B29BEB929DDF}" type="slidenum">
              <a:rPr lang="en-US" altLang="en-US" sz="1200" smtClean="0">
                <a:solidFill>
                  <a:srgbClr val="898989"/>
                </a:solidFill>
              </a:rPr>
              <a:pPr>
                <a:defRPr/>
              </a:pPr>
              <a:t>15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25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45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0010" y="1"/>
            <a:ext cx="7163990" cy="63103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81D52-C8E7-4658-93A9-B0E5EE775BC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9460" name="AutoShape 2" descr="Kết quả hình ảnh cho đường lây ho hấp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Tw Cen MT"/>
            </a:endParaRPr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794" y="585788"/>
            <a:ext cx="380404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28247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68152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LÂM SÀNG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9512" y="1196752"/>
            <a:ext cx="8712968" cy="5544616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Thời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gian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ủ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bệnh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 – 7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ngày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tối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đa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là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14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ngày</a:t>
            </a:r>
            <a:endParaRPr lang="vi-VN" sz="2600" b="1" dirty="0" smtClean="0">
              <a:solidFill>
                <a:srgbClr val="00206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Khởi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phát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Sốt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ho khan,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mệt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mỏi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đau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họng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Một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số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trường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hợp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nghẹt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mũi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chảy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nước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mũi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tiêu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chảy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 </a:t>
            </a:r>
            <a:endParaRPr lang="vi-VN" sz="2600" b="1" dirty="0" smtClean="0">
              <a:solidFill>
                <a:srgbClr val="00206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Toàn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phát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Diễn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biến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</a:t>
            </a:r>
            <a:endParaRPr lang="vi-VN" sz="2600" b="1" dirty="0" smtClean="0">
              <a:solidFill>
                <a:srgbClr val="C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Hầu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hết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các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bệnh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nhân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có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chỉ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sốt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nhẹ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ho,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mệt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mỏi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không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viêm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phổi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tự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hồi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phục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sau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tuần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vi-VN" sz="2600" b="1" dirty="0" smtClean="0">
              <a:solidFill>
                <a:srgbClr val="00206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Một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số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trường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hợp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có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thể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viêm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phổi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viêm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phổi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nặng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diễn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tiến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tới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suy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hô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hấp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cấp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nặng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thở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nhanh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khó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thở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tái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…),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sốc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nhiễm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trùng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rối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loạn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thăng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bằng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kiềm-toan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rối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loạn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máu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suy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chức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các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cơ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dẫn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tử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vong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vi-VN" sz="2600" b="1" dirty="0" smtClean="0">
              <a:solidFill>
                <a:srgbClr val="00206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Tử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vong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xảy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ra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nhiều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hơn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ở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người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cao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tuổi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người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suy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giảm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miễn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dịch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mắc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các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bệnh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mạn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tính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kèm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theo</a:t>
            </a:r>
            <a:r>
              <a:rPr lang="en-US" sz="26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vi-VN" sz="2600" b="1" dirty="0" smtClean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30000"/>
              </a:lnSpc>
              <a:buNone/>
              <a:defRPr/>
            </a:pPr>
            <a:endParaRPr lang="en-US" sz="2600" b="1" dirty="0" smtClean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A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Kết quả hình ảnh cho triệu chứng virus co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098" name="Picture 2" descr="Kết quả hình ảnh cho đường lây của vi rút co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68760"/>
            <a:ext cx="821608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5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AU" dirty="0"/>
          </a:p>
        </p:txBody>
      </p:sp>
      <p:pic>
        <p:nvPicPr>
          <p:cNvPr id="33794" name="Picture 2" descr="Kết quả hình ảnh cho biến chứng virus co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ceholder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4" y="1351379"/>
            <a:ext cx="1452700" cy="98425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3089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09600"/>
            <a:ext cx="87725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4">
            <a:extLst>
              <a:ext uri="{FF2B5EF4-FFF2-40B4-BE49-F238E27FC236}">
                <a16:creationId xmlns:a16="http://schemas.microsoft.com/office/drawing/2014/main" xmlns="" id="{0CAA0CC2-C657-4636-84B9-FDF2AC74A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5924550"/>
            <a:ext cx="7848600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Emerging Disease -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Bệnh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nổi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10600" cy="61722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AU" sz="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17/01/2020,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Font typeface="Wingdings 2" pitchFamily="18" charset="2"/>
              <a:buNone/>
            </a:pP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Ban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endParaRPr lang="en-A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UBND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Font typeface="Wingdings 2" pitchFamily="18" charset="2"/>
              <a:buNone/>
            </a:pPr>
            <a:endParaRPr lang="en-A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3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10600" cy="61722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AU" sz="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en-AU" sz="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 2" pitchFamily="18" charset="2"/>
              <a:buNone/>
            </a:pP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chẩn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A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UBND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A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90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A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pt-B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pt-B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pt-B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 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trường hợp bệnh</a:t>
            </a:r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 đường hô hấp cấp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nCoV trên địa </a:t>
            </a:r>
            <a:r>
              <a:rPr lang="pt-B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pt-B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huống </a:t>
            </a:r>
            <a:r>
              <a:rPr lang="pt-B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pt-B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các trường hợp bệnh </a:t>
            </a:r>
            <a:r>
              <a:rPr lang="vi-VN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 đường hô hấp cấp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nCoV trên địa bàn</a:t>
            </a:r>
            <a:r>
              <a:rPr lang="pt-B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pt-B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 huống </a:t>
            </a:r>
            <a:r>
              <a:rPr lang="pt-B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pt-B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 hiện có</a:t>
            </a:r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hợp bệnh</a:t>
            </a:r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 đường hô hấp cấp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nCoV</a:t>
            </a:r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 địa bàn tỉnh Đắk Lắk lây từ người sang người nhưng ở phạm vi hẹp hoặc những ca đơn lẻ</a:t>
            </a:r>
            <a:r>
              <a:rPr lang="pt-B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pt-B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 huống </a:t>
            </a:r>
            <a:r>
              <a:rPr lang="pt-B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pt-B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 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pt-B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 đường hô hấp cấp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nCoV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 địa bàn tỉnh bùng phát ra cộng đồng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A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 2" pitchFamily="18" charset="2"/>
              <a:buNone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A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A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147248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Corona (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A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Kết quả hình ảnh cho Công văn của Bộ Y tế gửi Bộ Giáo dụ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3"/>
            <a:ext cx="465293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ết quả hình ảnh cho khuyến cáo của bộ y tế phòng tránh lây nhiễm viruts cor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" y="2114538"/>
            <a:ext cx="41910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186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3960440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Corona (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0" indent="0" algn="just">
              <a:buNone/>
            </a:pP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Corona (</a:t>
            </a:r>
            <a:r>
              <a:rPr lang="en-A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n-A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0" indent="0" algn="just">
              <a:buNone/>
            </a:pPr>
            <a:endParaRPr lang="en-A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C:\Users\HP Core i7\Pictures\Screenshots\Untitled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52539"/>
            <a:ext cx="4896544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HP Core i7\Pictures\Screenshots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45024"/>
            <a:ext cx="4861453" cy="278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404664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72494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3816424" cy="63093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2m). Lau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Chloramin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A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Kết quả hình ảnh cho khuyến cáo của bộ y tế quy trình khử khuẩn lớp học phòng tránh lây nhiễm viruts corona trong trường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2484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Kết quả hình ảnh cho khuyến cáo của bộ y tế quy trình khử khuẩn lớp học phòng tránh lây nhiễm viruts corona trong trường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248472" cy="31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7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803924"/>
            <a:ext cx="7670279" cy="23222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…);</a:t>
            </a:r>
            <a:endParaRPr lang="en-A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Kết quả hình ảnh cho Vị trí rửa tay của học sị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36" y="984877"/>
            <a:ext cx="3600400" cy="27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Kết quả hình ảnh cho Vị trí rửa tay của học s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528392" cy="263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54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4258816" cy="514543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A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Kết quả hình ảnh cho vệ sinh đồ chơi cho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816424" cy="23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Kết quả hình ảnh cho vệ sinh đồ chơi cho b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8164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401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A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Chloramin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25%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0,5% (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gam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Chloramin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25%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en-AU" sz="2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AU" sz="2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Chloramin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25%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0,25% 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 gam </a:t>
            </a:r>
            <a:r>
              <a:rPr lang="en-US" sz="23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Chloramin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25% </a:t>
            </a:r>
            <a:r>
              <a:rPr lang="en-US" sz="23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3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en-AU" sz="2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Chloramin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AU" sz="2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64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ết quả hình ảnh cho khuyến cáo rửa tay phòng chống nC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6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9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A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73838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placeholde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6" y="116632"/>
            <a:ext cx="1406284" cy="9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BF581D-A763-4B70-BB4F-30AFA6579AD7}"/>
              </a:ext>
            </a:extLst>
          </p:cNvPr>
          <p:cNvSpPr/>
          <p:nvPr/>
        </p:nvSpPr>
        <p:spPr>
          <a:xfrm>
            <a:off x="0" y="144463"/>
            <a:ext cx="91440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 CÁO NHỮNG NGƯỜI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VỀ TỪ TRUNG QUỐC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001000" cy="5334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623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BF581D-A763-4B70-BB4F-30AFA6579AD7}"/>
              </a:ext>
            </a:extLst>
          </p:cNvPr>
          <p:cNvSpPr/>
          <p:nvPr/>
        </p:nvSpPr>
        <p:spPr>
          <a:xfrm>
            <a:off x="0" y="144463"/>
            <a:ext cx="91440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99"/>
                </a:solidFill>
                <a:latin typeface="UTM Avo" pitchFamily="18" charset="0"/>
              </a:rPr>
              <a:t>KHUYẾN CÁO NHỮNG NGƯỜI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99"/>
                </a:solidFill>
                <a:latin typeface="UTM Avo" pitchFamily="18" charset="0"/>
              </a:rPr>
              <a:t>ĐẾN TRUNG QUỐC</a:t>
            </a:r>
          </a:p>
        </p:txBody>
      </p:sp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20880" cy="5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5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BF581D-A763-4B70-BB4F-30AFA6579AD7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0099"/>
                </a:solidFill>
                <a:latin typeface="UTM Avo" pitchFamily="18" charset="0"/>
              </a:rPr>
              <a:t>KHUYẾN CÁO CỦA BỘ Y TẾ</a:t>
            </a:r>
          </a:p>
        </p:txBody>
      </p:sp>
      <p:pic>
        <p:nvPicPr>
          <p:cNvPr id="5939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0288"/>
            <a:ext cx="5334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30288"/>
            <a:ext cx="5334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64F828-71C1-4706-8A6E-CF094DD48E38}"/>
              </a:ext>
            </a:extLst>
          </p:cNvPr>
          <p:cNvSpPr/>
          <p:nvPr/>
        </p:nvSpPr>
        <p:spPr>
          <a:xfrm>
            <a:off x="682625" y="228600"/>
            <a:ext cx="78517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</a:t>
            </a:r>
            <a:r>
              <a: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ớng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dẫn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khẩu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trang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44658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141413"/>
            <a:ext cx="3849687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2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IMG_8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06489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113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ết quả hình ảnh cho khuyến cáo rửa tay phòng chống nC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6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52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quy_trinh_rua_tay_thuong_quy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676"/>
            <a:ext cx="88569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1750" y="379306"/>
            <a:ext cx="8834745" cy="96146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0925107979</a:t>
            </a:r>
          </a:p>
        </p:txBody>
      </p:sp>
    </p:spTree>
    <p:extLst>
      <p:ext uri="{BB962C8B-B14F-4D97-AF65-F5344CB8AC3E}">
        <p14:creationId xmlns:p14="http://schemas.microsoft.com/office/powerpoint/2010/main" val="4282277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Kết quả hình ảnh cho thời điểm rửa tay phòng virus co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2" descr="Kết quả hình ảnh cho cảm ơn đã lắng ngh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950325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45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A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A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(07h00 </a:t>
            </a:r>
            <a:r>
              <a:rPr lang="en-AU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A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12/02/2020)</a:t>
            </a:r>
            <a:endParaRPr lang="en-A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 Core i7\Pictures\Screenshot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00725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b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A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(07h00 </a:t>
            </a:r>
            <a:r>
              <a:rPr lang="en-AU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A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12/02/2020)</a:t>
            </a:r>
            <a:endParaRPr lang="en-AU" sz="3600" i="1" dirty="0"/>
          </a:p>
        </p:txBody>
      </p:sp>
      <p:pic>
        <p:nvPicPr>
          <p:cNvPr id="1027" name="Picture 3" descr="C:\Users\HP Core i7\Pictures\Screenshot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57630" cy="516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A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A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Kết quả hình ảnh cho biểu đồ dịch bệnh corona cap n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" y="1556792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2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7"/>
            <a:ext cx="8640960" cy="1196605"/>
          </a:xfrm>
        </p:spPr>
        <p:txBody>
          <a:bodyPr>
            <a:normAutofit/>
          </a:bodyPr>
          <a:lstStyle/>
          <a:p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TH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dõi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-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loại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trừ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nhiễm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nVoV</a:t>
            </a:r>
            <a:endParaRPr lang="en-AU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A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s-ES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AU" sz="23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- 02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 Huy 26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 Phi, 27 </a:t>
            </a:r>
            <a:r>
              <a:rPr lang="es-ES" sz="23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(26-27/01/2020 –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AU" sz="23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ES" sz="23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S" sz="2300" b="1" dirty="0"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s-ES" sz="23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s-E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s-ES" sz="2300" b="1" dirty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s-ES" sz="2300" b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s-ES" sz="23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1994,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Thuột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29/01/2020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04/02/2020,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BVĐKVùng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07/02/2020,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3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s-ES" sz="23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(H1N1</a:t>
            </a:r>
            <a:r>
              <a:rPr lang="es-ES" sz="2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AU" sz="23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7"/>
            <a:ext cx="8640960" cy="1196605"/>
          </a:xfrm>
        </p:spPr>
        <p:txBody>
          <a:bodyPr>
            <a:normAutofit/>
          </a:bodyPr>
          <a:lstStyle/>
          <a:p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TH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dõi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-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loại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trừ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nhiễm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nVoV</a:t>
            </a:r>
            <a:endParaRPr lang="en-AU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s-ES" sz="2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s-ES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XN (-) </a:t>
            </a:r>
            <a:r>
              <a:rPr lang="es-ES" sz="2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s-ES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nCoV</a:t>
            </a:r>
            <a:r>
              <a:rPr lang="es-E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AU" sz="26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s-ES" sz="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18/01/2020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s-E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s-E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s-E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s-E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Kuin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s-E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s-E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1990,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s-ES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s-E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sinh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1979.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Loan.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04/2/2020;</a:t>
            </a:r>
            <a:endParaRPr lang="en-AU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</a:t>
            </a:r>
            <a:r>
              <a:rPr lang="en-A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2014,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Kiết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huyện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M’gar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AU" sz="2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1988;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Đakruko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Thuột</a:t>
            </a:r>
            <a:endParaRPr lang="en-AU" sz="2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1999;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TX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AU" sz="2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A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7"/>
            <a:ext cx="8640960" cy="1196605"/>
          </a:xfrm>
        </p:spPr>
        <p:txBody>
          <a:bodyPr>
            <a:normAutofit/>
          </a:bodyPr>
          <a:lstStyle/>
          <a:p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TH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dõi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-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loại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trừ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nhiễm</a:t>
            </a:r>
            <a:r>
              <a:rPr lang="en-AU" sz="36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600" b="1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nVoV</a:t>
            </a:r>
            <a:endParaRPr lang="en-AU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352928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s-E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s-E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es-E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s-E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s-E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s-E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E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s-E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&gt; 14 </a:t>
            </a:r>
            <a:r>
              <a:rPr lang="es-E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AU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A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AU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A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1968,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 Cao,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Nẵng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máy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khách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Tx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29/01/2020̀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A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endParaRPr lang="en-AU" sz="2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A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He </a:t>
            </a:r>
            <a:r>
              <a:rPr lang="en-A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Yingqui</a:t>
            </a:r>
            <a:r>
              <a:rPr lang="en-A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Krũe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Pắc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31/01/2020,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A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endParaRPr lang="en-AU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A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1631</Words>
  <Application>Microsoft Office PowerPoint</Application>
  <PresentationFormat>On-screen Show (4:3)</PresentationFormat>
  <Paragraphs>92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CẬP NHẬT TÌNH HÌNH BỆNH VIÊM ĐƯỜNG HÔ HẤP CẤP TÍNH DO nCoV &amp; CÁC KHUYẾN CÁO PHÒNG CHỐNG</vt:lpstr>
      <vt:lpstr>PowerPoint Presentation</vt:lpstr>
      <vt:lpstr>Nội dung</vt:lpstr>
      <vt:lpstr>Cập nhật tình hình thế giới (07h00 ngày 12/02/2020)</vt:lpstr>
      <vt:lpstr>Cập nhật tình hình Việt Nam  (07h00 ngày 12/02/2020)</vt:lpstr>
      <vt:lpstr>Biểu đồ dịch bệnh</vt:lpstr>
      <vt:lpstr>Các TH theo dõi - Đã loại trừ nhiễm nVoV</vt:lpstr>
      <vt:lpstr>Các TH theo dõi - Đã loại trừ nhiễm nVoV</vt:lpstr>
      <vt:lpstr>Các TH theo dõi - Đã loại trừ nhiễm nVoV</vt:lpstr>
      <vt:lpstr>Các TH đang được theo dõi</vt:lpstr>
      <vt:lpstr>PowerPoint Presentation</vt:lpstr>
      <vt:lpstr>PowerPoint Presentation</vt:lpstr>
      <vt:lpstr>nCoV (+ S (Spike glycoprotein) + N (Nucleocapsid   + M (Membrane glycoprotein)    + E (Small envelope glycoprotein)  + M (Membrane glycoprotein)    + E (Small envelope glycoprotein)  </vt:lpstr>
      <vt:lpstr>PowerPoint Presentation</vt:lpstr>
      <vt:lpstr>Virut Corona</vt:lpstr>
      <vt:lpstr>PowerPoint Presentation</vt:lpstr>
      <vt:lpstr>LÂM SÀNG </vt:lpstr>
      <vt:lpstr>Triệu chứng </vt:lpstr>
      <vt:lpstr>Triệu chứng </vt:lpstr>
      <vt:lpstr>PowerPoint Presentation</vt:lpstr>
      <vt:lpstr>PowerPoint Presentation</vt:lpstr>
      <vt:lpstr>Chuẩn bị các phương án phòng chống dịch bệnh theo các tình huống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Khuyến cáo về việc sử dụng hóa chất khử khuẩn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 Core i7</dc:creator>
  <cp:lastModifiedBy>Admin</cp:lastModifiedBy>
  <cp:revision>37</cp:revision>
  <dcterms:created xsi:type="dcterms:W3CDTF">2020-02-11T02:33:15Z</dcterms:created>
  <dcterms:modified xsi:type="dcterms:W3CDTF">2020-02-12T03:01:44Z</dcterms:modified>
</cp:coreProperties>
</file>